
<file path=[Content_Types].xml><?xml version="1.0" encoding="utf-8"?>
<Types xmlns="http://schemas.openxmlformats.org/package/2006/content-types">
  <Default Extension="png" ContentType="image/png"/>
  <Default Extension="tmp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69" r:id="rId3"/>
    <p:sldId id="267" r:id="rId4"/>
    <p:sldId id="261" r:id="rId5"/>
    <p:sldId id="268" r:id="rId6"/>
    <p:sldId id="262" r:id="rId7"/>
    <p:sldId id="266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Глазова Ирина Александровна" initials="ГИА" lastIdx="1" clrIdx="0">
    <p:extLst>
      <p:ext uri="{19B8F6BF-5375-455C-9EA6-DF929625EA0E}">
        <p15:presenceInfo xmlns:p15="http://schemas.microsoft.com/office/powerpoint/2012/main" userId="Глазова Ирина Александров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DCF"/>
    <a:srgbClr val="B7E034"/>
    <a:srgbClr val="D8EDA9"/>
    <a:srgbClr val="EAF0C6"/>
    <a:srgbClr val="C5D565"/>
    <a:srgbClr val="DDECCA"/>
    <a:srgbClr val="C3F3D0"/>
    <a:srgbClr val="00878A"/>
    <a:srgbClr val="BBEBEB"/>
    <a:srgbClr val="B7DB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4" autoAdjust="0"/>
    <p:restoredTop sz="96395" autoAdjust="0"/>
  </p:normalViewPr>
  <p:slideViewPr>
    <p:cSldViewPr snapToGrid="0">
      <p:cViewPr varScale="1">
        <p:scale>
          <a:sx n="111" d="100"/>
          <a:sy n="111" d="100"/>
        </p:scale>
        <p:origin x="474" y="102"/>
      </p:cViewPr>
      <p:guideLst>
        <p:guide orient="horz" pos="2183"/>
        <p:guide pos="38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A047A-8E08-4C72-A9C2-2E33E412BA13}" type="datetimeFigureOut">
              <a:rPr lang="ru-RU" smtClean="0"/>
              <a:t>22.12.2025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886FE9-FD2A-4B70-B629-F523916726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37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886FE9-FD2A-4B70-B629-F5239167265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892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22.12.2025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879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22.12.2025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770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22.12.2025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110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22.12.2025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764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22.12.2025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935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22.12.2025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981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22.12.2025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316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22.12.2025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4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22.12.2025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942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22.12.2025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149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62B4-88F0-4A4B-8112-12A911829286}" type="datetimeFigureOut">
              <a:rPr lang="ru-RU" smtClean="0"/>
              <a:t>22.12.2025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788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762B4-88F0-4A4B-8112-12A911829286}" type="datetimeFigureOut">
              <a:rPr lang="ru-RU" smtClean="0"/>
              <a:t>22.12.2025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44EA8-131A-413C-90FB-BBF855234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19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3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mp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openxmlformats.org/officeDocument/2006/relationships/hyperlink" Target="https://roslesinforg.ru/templates_reporting/" TargetMode="Externa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microsoft.com/office/2007/relationships/hdphoto" Target="../media/hdphoto2.wdp"/><Relationship Id="rId4" Type="http://schemas.openxmlformats.org/officeDocument/2006/relationships/image" Target="../media/image6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microsoft.com/office/2007/relationships/hdphoto" Target="../media/hdphoto2.wdp"/><Relationship Id="rId7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hyperlink" Target="mailto:otchet-rlh@roslesinforg.ru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.png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.png"/><Relationship Id="rId7" Type="http://schemas.microsoft.com/office/2007/relationships/hdphoto" Target="../media/hdphoto4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microsoft.com/office/2007/relationships/hdphoto" Target="../media/hdphoto5.wdp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21.png"/><Relationship Id="rId4" Type="http://schemas.openxmlformats.org/officeDocument/2006/relationships/image" Target="../media/image25.png"/><Relationship Id="rId9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.png"/><Relationship Id="rId7" Type="http://schemas.microsoft.com/office/2007/relationships/hdphoto" Target="../media/hdphoto6.wdp"/><Relationship Id="rId12" Type="http://schemas.microsoft.com/office/2007/relationships/hdphoto" Target="../media/hdphoto8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11" Type="http://schemas.openxmlformats.org/officeDocument/2006/relationships/image" Target="../media/image32.png"/><Relationship Id="rId5" Type="http://schemas.openxmlformats.org/officeDocument/2006/relationships/image" Target="../media/image28.png"/><Relationship Id="rId10" Type="http://schemas.openxmlformats.org/officeDocument/2006/relationships/image" Target="../media/image31.png"/><Relationship Id="rId4" Type="http://schemas.openxmlformats.org/officeDocument/2006/relationships/image" Target="../media/image27.png"/><Relationship Id="rId9" Type="http://schemas.microsoft.com/office/2007/relationships/hdphoto" Target="../media/hdphoto7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Скругленный прямоугольник 38"/>
          <p:cNvSpPr/>
          <p:nvPr/>
        </p:nvSpPr>
        <p:spPr>
          <a:xfrm>
            <a:off x="-1169" y="-1705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 rot="10800000">
            <a:off x="4088920" y="3743864"/>
            <a:ext cx="8103079" cy="3121356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1" y="4304372"/>
            <a:ext cx="1943101" cy="2553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05901" y="1373586"/>
            <a:ext cx="74532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Установка программы </a:t>
            </a:r>
            <a:r>
              <a:rPr lang="en-US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2083" y="0"/>
            <a:ext cx="1779917" cy="18338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79299" y="3380182"/>
            <a:ext cx="7591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был установлен ранее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4528869" y="3852170"/>
            <a:ext cx="2819967" cy="2904743"/>
            <a:chOff x="4520242" y="3942199"/>
            <a:chExt cx="2819967" cy="2904743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99379">
                          <a14:foregroundMark x1="70186" y1="53383" x2="70186" y2="53383"/>
                          <a14:foregroundMark x1="72050" y1="45113" x2="72050" y2="45113"/>
                          <a14:foregroundMark x1="73292" y1="42857" x2="73292" y2="42857"/>
                          <a14:foregroundMark x1="75155" y1="40602" x2="75155" y2="40602"/>
                          <a14:foregroundMark x1="72671" y1="50376" x2="72671" y2="50376"/>
                          <a14:foregroundMark x1="74534" y1="52632" x2="74534" y2="52632"/>
                          <a14:foregroundMark x1="75776" y1="54887" x2="75776" y2="54887"/>
                          <a14:foregroundMark x1="72050" y1="56391" x2="72050" y2="56391"/>
                          <a14:foregroundMark x1="72050" y1="60902" x2="72050" y2="60902"/>
                          <a14:foregroundMark x1="23602" y1="87970" x2="23602" y2="8797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23" r="20577" b="756"/>
            <a:stretch/>
          </p:blipFill>
          <p:spPr>
            <a:xfrm>
              <a:off x="4520242" y="3942199"/>
              <a:ext cx="2819967" cy="2904743"/>
            </a:xfrm>
            <a:prstGeom prst="rect">
              <a:avLst/>
            </a:prstGeom>
          </p:spPr>
        </p:pic>
        <p:sp>
          <p:nvSpPr>
            <p:cNvPr id="7" name="Скругленный прямоугольник 6"/>
            <p:cNvSpPr/>
            <p:nvPr/>
          </p:nvSpPr>
          <p:spPr>
            <a:xfrm>
              <a:off x="5860447" y="6137696"/>
              <a:ext cx="1308103" cy="709246"/>
            </a:xfrm>
            <a:prstGeom prst="roundRect">
              <a:avLst/>
            </a:prstGeom>
            <a:solidFill>
              <a:srgbClr val="00878A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01.01.202</a:t>
              </a:r>
              <a:r>
                <a:rPr lang="en-US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300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2083" y="0"/>
            <a:ext cx="1779917" cy="18338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-1" y="4304372"/>
            <a:ext cx="1943101" cy="2553627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 rot="10800000">
            <a:off x="4101858" y="3736644"/>
            <a:ext cx="8103079" cy="3121356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4" name="Скругленный прямоугольник 3">
            <a:hlinkClick r:id="rId5" action="ppaction://hlinksldjump"/>
          </p:cNvPr>
          <p:cNvSpPr/>
          <p:nvPr/>
        </p:nvSpPr>
        <p:spPr>
          <a:xfrm>
            <a:off x="-2" y="0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49" y="218821"/>
            <a:ext cx="4431671" cy="1190356"/>
          </a:xfrm>
        </p:spPr>
        <p:txBody>
          <a:bodyPr/>
          <a:lstStyle/>
          <a:p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Оглавление</a:t>
            </a:r>
          </a:p>
        </p:txBody>
      </p:sp>
      <p:sp>
        <p:nvSpPr>
          <p:cNvPr id="8" name="Блок-схема: альтернативный процесс 7">
            <a:hlinkClick r:id="rId5" action="ppaction://hlinksldjump"/>
          </p:cNvPr>
          <p:cNvSpPr/>
          <p:nvPr/>
        </p:nvSpPr>
        <p:spPr>
          <a:xfrm>
            <a:off x="685800" y="1548353"/>
            <a:ext cx="5446713" cy="4509548"/>
          </a:xfrm>
          <a:prstGeom prst="flowChartAlternateProcess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>
            <a:hlinkClick r:id="rId5" action="ppaction://hlinksldjump"/>
          </p:cNvPr>
          <p:cNvSpPr/>
          <p:nvPr/>
        </p:nvSpPr>
        <p:spPr>
          <a:xfrm>
            <a:off x="1051521" y="1988597"/>
            <a:ext cx="4100782" cy="1476916"/>
          </a:xfrm>
          <a:prstGeom prst="roundRect">
            <a:avLst/>
          </a:prstGeom>
          <a:solidFill>
            <a:srgbClr val="0087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Установка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ее составляющих</a:t>
            </a:r>
          </a:p>
        </p:txBody>
      </p:sp>
      <p:sp>
        <p:nvSpPr>
          <p:cNvPr id="9" name="Скругленный прямоугольник 8">
            <a:hlinkClick r:id="rId5" action="ppaction://hlinksldjump"/>
          </p:cNvPr>
          <p:cNvSpPr/>
          <p:nvPr/>
        </p:nvSpPr>
        <p:spPr>
          <a:xfrm>
            <a:off x="1051521" y="4169701"/>
            <a:ext cx="4100782" cy="1466223"/>
          </a:xfrm>
          <a:prstGeom prst="roundRect">
            <a:avLst/>
          </a:prstGeom>
          <a:solidFill>
            <a:srgbClr val="0087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Настройка программы для ОИВ 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лесничеств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 вправо 10">
            <a:hlinkClick r:id="rId6" action="ppaction://hlinksldjump"/>
          </p:cNvPr>
          <p:cNvSpPr/>
          <p:nvPr/>
        </p:nvSpPr>
        <p:spPr>
          <a:xfrm>
            <a:off x="5142328" y="4073509"/>
            <a:ext cx="874955" cy="1700819"/>
          </a:xfrm>
          <a:prstGeom prst="rightArrow">
            <a:avLst>
              <a:gd name="adj1" fmla="val 43611"/>
              <a:gd name="adj2" fmla="val 87748"/>
            </a:avLst>
          </a:prstGeom>
          <a:gradFill flip="none" rotWithShape="1">
            <a:gsLst>
              <a:gs pos="0">
                <a:srgbClr val="00878A"/>
              </a:gs>
              <a:gs pos="50000">
                <a:srgbClr val="00878A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5152303" y="1901069"/>
            <a:ext cx="855007" cy="1700819"/>
          </a:xfrm>
          <a:prstGeom prst="rightArrow">
            <a:avLst>
              <a:gd name="adj1" fmla="val 43611"/>
              <a:gd name="adj2" fmla="val 87748"/>
            </a:avLst>
          </a:prstGeom>
          <a:gradFill flip="none" rotWithShape="1">
            <a:gsLst>
              <a:gs pos="0">
                <a:srgbClr val="00878A"/>
              </a:gs>
              <a:gs pos="50000">
                <a:srgbClr val="00878A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826" y="3579641"/>
            <a:ext cx="3372164" cy="3123297"/>
          </a:xfrm>
          <a:prstGeom prst="rect">
            <a:avLst/>
          </a:prstGeom>
        </p:spPr>
      </p:pic>
      <p:sp>
        <p:nvSpPr>
          <p:cNvPr id="14" name="Блок-схема: альтернативный процесс 13">
            <a:hlinkClick r:id="rId5" action="ppaction://hlinksldjump"/>
          </p:cNvPr>
          <p:cNvSpPr/>
          <p:nvPr/>
        </p:nvSpPr>
        <p:spPr>
          <a:xfrm>
            <a:off x="971549" y="6234606"/>
            <a:ext cx="4965762" cy="446687"/>
          </a:xfrm>
          <a:prstGeom prst="flowChartAlternateProcess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перехода по кнопке необходимо запустить презентацию по кнопке </a:t>
            </a: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F5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88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1" y="4304372"/>
            <a:ext cx="1943101" cy="2553627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 rot="10800000">
            <a:off x="4029075" y="3621499"/>
            <a:ext cx="8162925" cy="3238500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-2" y="0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-2" y="-4303"/>
            <a:ext cx="9172577" cy="1450588"/>
            <a:chOff x="-1" y="-1"/>
            <a:chExt cx="6048375" cy="1371601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285749" y="322602"/>
              <a:ext cx="5762625" cy="1048998"/>
            </a:xfrm>
            <a:prstGeom prst="roundRect">
              <a:avLst/>
            </a:prstGeom>
            <a:solidFill>
              <a:srgbClr val="CEE6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-1" y="-1"/>
              <a:ext cx="5876925" cy="1217210"/>
            </a:xfrm>
            <a:prstGeom prst="roundRect">
              <a:avLst/>
            </a:prstGeom>
            <a:solidFill>
              <a:srgbClr val="88C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12" name="Скругленный прямоугольник 11"/>
          <p:cNvSpPr/>
          <p:nvPr/>
        </p:nvSpPr>
        <p:spPr>
          <a:xfrm>
            <a:off x="344931" y="1649973"/>
            <a:ext cx="6810375" cy="1362303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Программу 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01.01.202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установленную в предыдущем отчетном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периоде в корне рабочего диска (например, диска С), необходимо удалить,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либо переименовать. В дальнейшем внесение информации будет осуществляться в новой версии 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01.01.202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которую необходимо скачать на сайте ФГБУ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Рослесинфорг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разделе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ШАБЛОНЫ ФОРМ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ОТЧЕТНОСТИ.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69208" y="0"/>
            <a:ext cx="822792" cy="847725"/>
          </a:xfrm>
          <a:prstGeom prst="rect">
            <a:avLst/>
          </a:prstGeom>
        </p:spPr>
      </p:pic>
      <p:sp>
        <p:nvSpPr>
          <p:cNvPr id="18" name="Скругленный прямоугольник 17"/>
          <p:cNvSpPr/>
          <p:nvPr/>
        </p:nvSpPr>
        <p:spPr>
          <a:xfrm>
            <a:off x="1876327" y="3215964"/>
            <a:ext cx="4212025" cy="561263"/>
          </a:xfrm>
          <a:prstGeom prst="roundRect">
            <a:avLst/>
          </a:prstGeom>
          <a:solidFill>
            <a:srgbClr val="E8FDCF">
              <a:alpha val="21000"/>
            </a:srgbClr>
          </a:solidFill>
          <a:ln>
            <a:solidFill>
              <a:srgbClr val="EFFD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https://roslesinforg.ru/templates_reporting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/</a:t>
            </a:r>
            <a:endParaRPr lang="ru-RU" dirty="0"/>
          </a:p>
        </p:txBody>
      </p:sp>
      <p:sp>
        <p:nvSpPr>
          <p:cNvPr id="31" name="Блок-схема: знак завершения 30"/>
          <p:cNvSpPr/>
          <p:nvPr/>
        </p:nvSpPr>
        <p:spPr>
          <a:xfrm>
            <a:off x="619125" y="5244147"/>
            <a:ext cx="5998182" cy="1336882"/>
          </a:xfrm>
          <a:prstGeom prst="flowChartTermina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</a:p>
          <a:p>
            <a:pPr algn="ctr"/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СТРОГО СОБЛЮДАТЬ НАЗВАНИЯ ПАПОК. ПРИ ДОБАВЛЕНИИ СТОРОННИХ СИМВОЛОВ, ПОДКАТАЛОГОВ И ЗНАКОВ ПРОГРАММА РАБОТАТЬ НЕ БУДЕТ.</a:t>
            </a:r>
          </a:p>
          <a:p>
            <a:pPr algn="ctr"/>
            <a:r>
              <a:rPr lang="ru-RU" sz="1400" dirty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 УСТАНОВКЕ ПРОГРАММЫ НА «РАБОЧИЙ СТОЛ» ПРОГРАММА РАБОТАТЬ НЕ БУДЕТ</a:t>
            </a:r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1400" dirty="0">
              <a:solidFill>
                <a:srgbClr val="C0000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417" b="100000" l="62585" r="100000">
                        <a14:backgroundMark x1="42177" y1="71528" x2="41497" y2="84722"/>
                        <a14:backgroundMark x1="41497" y1="84722" x2="80952" y2="84722"/>
                        <a14:backgroundMark x1="80952" y1="84722" x2="79592" y2="69444"/>
                        <a14:backgroundMark x1="79592" y1="68750" x2="42177" y2="70139"/>
                        <a14:backgroundMark x1="42177" y1="70139" x2="42177" y2="75694"/>
                        <a14:backgroundMark x1="29932" y1="47222" x2="21088" y2="36806"/>
                        <a14:backgroundMark x1="21088" y1="36806" x2="17687" y2="38194"/>
                        <a14:backgroundMark x1="17007" y1="38194" x2="9524" y2="31944"/>
                        <a14:backgroundMark x1="10204" y1="35417" x2="4762" y2="548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6592" y="5516783"/>
            <a:ext cx="1400370" cy="1371791"/>
          </a:xfrm>
          <a:prstGeom prst="rect">
            <a:avLst/>
          </a:prstGeom>
        </p:spPr>
      </p:pic>
      <p:grpSp>
        <p:nvGrpSpPr>
          <p:cNvPr id="37" name="Группа 36"/>
          <p:cNvGrpSpPr/>
          <p:nvPr/>
        </p:nvGrpSpPr>
        <p:grpSpPr>
          <a:xfrm>
            <a:off x="6187577" y="5500999"/>
            <a:ext cx="1506104" cy="1557788"/>
            <a:chOff x="6713632" y="5338865"/>
            <a:chExt cx="1763618" cy="1727626"/>
          </a:xfrm>
        </p:grpSpPr>
        <p:pic>
          <p:nvPicPr>
            <p:cNvPr id="35" name="Рисунок 34"/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100000">
                          <a14:foregroundMark x1="43537" y1="70833" x2="42857" y2="77778"/>
                          <a14:foregroundMark x1="44898" y1="70833" x2="68707" y2="70139"/>
                          <a14:foregroundMark x1="68707" y1="70139" x2="82313" y2="70833"/>
                          <a14:foregroundMark x1="42177" y1="71528" x2="41497" y2="82639"/>
                          <a14:foregroundMark x1="41497" y1="81944" x2="82993" y2="84722"/>
                          <a14:foregroundMark x1="80272" y1="80556" x2="78912" y2="73611"/>
                          <a14:foregroundMark x1="76871" y1="74306" x2="55782" y2="75694"/>
                          <a14:foregroundMark x1="64626" y1="72222" x2="54422" y2="72917"/>
                          <a14:foregroundMark x1="53741" y1="70139" x2="48299" y2="73611"/>
                          <a14:foregroundMark x1="48299" y1="72222" x2="44218" y2="77083"/>
                          <a14:foregroundMark x1="44218" y1="72222" x2="43537" y2="75694"/>
                          <a14:foregroundMark x1="43537" y1="70139" x2="42177" y2="75000"/>
                          <a14:foregroundMark x1="41497" y1="59028" x2="41497" y2="59028"/>
                          <a14:foregroundMark x1="25850" y1="47917" x2="25850" y2="44444"/>
                          <a14:foregroundMark x1="20408" y1="45833" x2="20408" y2="45833"/>
                          <a14:foregroundMark x1="34694" y1="62500" x2="34694" y2="62500"/>
                          <a14:foregroundMark x1="42177" y1="44444" x2="42177" y2="44444"/>
                          <a14:foregroundMark x1="57143" y1="43750" x2="57143" y2="4375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3632" y="5338865"/>
              <a:ext cx="1763618" cy="1727626"/>
            </a:xfrm>
            <a:prstGeom prst="rect">
              <a:avLst/>
            </a:prstGeom>
          </p:spPr>
        </p:pic>
        <p:sp>
          <p:nvSpPr>
            <p:cNvPr id="36" name="Блок-схема: знак завершения 35"/>
            <p:cNvSpPr/>
            <p:nvPr/>
          </p:nvSpPr>
          <p:spPr>
            <a:xfrm>
              <a:off x="7237288" y="6509270"/>
              <a:ext cx="1239962" cy="300925"/>
            </a:xfrm>
            <a:prstGeom prst="flowChartTermina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Важно!</a:t>
              </a:r>
              <a:endPara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6" name="Скругленный прямоугольник 25"/>
          <p:cNvSpPr/>
          <p:nvPr/>
        </p:nvSpPr>
        <p:spPr>
          <a:xfrm>
            <a:off x="321372" y="3963224"/>
            <a:ext cx="6822155" cy="869349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Архив, скаченный с сайта ФГБУ «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Рослесинфорг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разархивируйте. Папку «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скопируйте в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корень рабочего диска (например, диска С).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8770055" y="3614639"/>
            <a:ext cx="2640409" cy="2160177"/>
            <a:chOff x="8283484" y="4005427"/>
            <a:chExt cx="2827148" cy="2575602"/>
          </a:xfrm>
        </p:grpSpPr>
        <p:pic>
          <p:nvPicPr>
            <p:cNvPr id="28" name="Рисунок 27" descr="Вырезка экрана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23"/>
            <a:stretch/>
          </p:blipFill>
          <p:spPr>
            <a:xfrm>
              <a:off x="8283484" y="4005427"/>
              <a:ext cx="2827148" cy="257560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5" name="Прямоугольник 24"/>
            <p:cNvSpPr/>
            <p:nvPr/>
          </p:nvSpPr>
          <p:spPr>
            <a:xfrm>
              <a:off x="8293436" y="4005953"/>
              <a:ext cx="2807245" cy="27379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229" y="-58688"/>
            <a:ext cx="8717771" cy="1394955"/>
          </a:xfrm>
        </p:spPr>
        <p:txBody>
          <a:bodyPr>
            <a:normAutofit/>
          </a:bodyPr>
          <a:lstStyle/>
          <a:p>
            <a:r>
              <a:rPr lang="ru-RU" sz="320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Установка программы </a:t>
            </a:r>
            <a:r>
              <a:rPr lang="en-US" sz="3200" spc="3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ru-RU" sz="320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ее </a:t>
            </a:r>
            <a:r>
              <a:rPr lang="ru-RU" sz="32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составляющих</a:t>
            </a:r>
            <a:endParaRPr lang="ru-RU" sz="32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7143527" y="1561488"/>
            <a:ext cx="495090" cy="1451791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>
            <a:off x="7143527" y="3613051"/>
            <a:ext cx="495090" cy="1603676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>
            <a:off x="1352021" y="3108942"/>
            <a:ext cx="495090" cy="797844"/>
          </a:xfrm>
          <a:prstGeom prst="rightArrow">
            <a:avLst>
              <a:gd name="adj1" fmla="val 42066"/>
              <a:gd name="adj2" fmla="val 100000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 rot="10800000">
            <a:off x="6132513" y="3108942"/>
            <a:ext cx="495090" cy="797844"/>
          </a:xfrm>
          <a:prstGeom prst="rightArrow">
            <a:avLst>
              <a:gd name="adj1" fmla="val 42066"/>
              <a:gd name="adj2" fmla="val 100000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43290" y="1731985"/>
            <a:ext cx="3050665" cy="1085850"/>
          </a:xfrm>
          <a:prstGeom prst="rect">
            <a:avLst/>
          </a:prstGeom>
        </p:spPr>
      </p:pic>
      <p:sp>
        <p:nvSpPr>
          <p:cNvPr id="29" name="Прямоугольник 28"/>
          <p:cNvSpPr/>
          <p:nvPr/>
        </p:nvSpPr>
        <p:spPr>
          <a:xfrm>
            <a:off x="8507856" y="1757290"/>
            <a:ext cx="3086099" cy="26536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99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Скругленный прямоугольник 34"/>
          <p:cNvSpPr/>
          <p:nvPr/>
        </p:nvSpPr>
        <p:spPr>
          <a:xfrm>
            <a:off x="-1169" y="-1705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 rot="10800000">
            <a:off x="4088920" y="3734151"/>
            <a:ext cx="8103079" cy="3121356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2" y="4468483"/>
            <a:ext cx="2191109" cy="23895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2983" y="0"/>
            <a:ext cx="869017" cy="895350"/>
          </a:xfrm>
          <a:prstGeom prst="rect">
            <a:avLst/>
          </a:prstGeom>
        </p:spPr>
      </p:pic>
      <p:grpSp>
        <p:nvGrpSpPr>
          <p:cNvPr id="23" name="Группа 22"/>
          <p:cNvGrpSpPr/>
          <p:nvPr/>
        </p:nvGrpSpPr>
        <p:grpSpPr>
          <a:xfrm>
            <a:off x="0" y="0"/>
            <a:ext cx="9172577" cy="1450588"/>
            <a:chOff x="-1" y="-1"/>
            <a:chExt cx="6048375" cy="1371601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285749" y="322602"/>
              <a:ext cx="5762625" cy="1048998"/>
            </a:xfrm>
            <a:prstGeom prst="roundRect">
              <a:avLst/>
            </a:prstGeom>
            <a:solidFill>
              <a:srgbClr val="CEE6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-1" y="-1"/>
              <a:ext cx="5876925" cy="1217210"/>
            </a:xfrm>
            <a:prstGeom prst="roundRect">
              <a:avLst/>
            </a:prstGeom>
            <a:solidFill>
              <a:srgbClr val="88C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18" name="Скругленный прямоугольник 17"/>
          <p:cNvSpPr/>
          <p:nvPr/>
        </p:nvSpPr>
        <p:spPr>
          <a:xfrm>
            <a:off x="354994" y="2040210"/>
            <a:ext cx="7066794" cy="687639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корне рабочего диска (например, диска С)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создайте папку 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_11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26-отчетный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на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01.01.2026,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11-это категория земель лесного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фонда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54994" y="3766392"/>
            <a:ext cx="7066794" cy="1320559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Убедитесь, что в корне рабочего диска (например, диска С) установлена информация за прошлый отчетный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период. Папка 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_11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должна содержать базу за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прошлый отчетный период по лесничествам 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хххх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*, свод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9999 (только для ОИВ),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справочник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NSI2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_11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*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хххх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-код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субъекта из четырех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цифр.</a:t>
            </a:r>
          </a:p>
          <a:p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54994" y="2845913"/>
            <a:ext cx="7066794" cy="779955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папку «</a:t>
            </a:r>
            <a:r>
              <a:rPr lang="en-US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26_11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скопируйте ранее направленный справочник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NSI2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_11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Справочник 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NSI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26_11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получить у ОИВ. Также справочник размещается на сайте ФГБУ «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Рослесинфорг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 разделе «Шаблоны форм отчетности».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354994" y="5325859"/>
            <a:ext cx="6503006" cy="1614861"/>
            <a:chOff x="354994" y="5389104"/>
            <a:chExt cx="6480693" cy="1646735"/>
          </a:xfrm>
        </p:grpSpPr>
        <p:grpSp>
          <p:nvGrpSpPr>
            <p:cNvPr id="43" name="Группа 42"/>
            <p:cNvGrpSpPr/>
            <p:nvPr/>
          </p:nvGrpSpPr>
          <p:grpSpPr>
            <a:xfrm>
              <a:off x="5262059" y="5389104"/>
              <a:ext cx="1573628" cy="1646735"/>
              <a:chOff x="6713632" y="5338865"/>
              <a:chExt cx="1763618" cy="1727626"/>
            </a:xfrm>
          </p:grpSpPr>
          <p:pic>
            <p:nvPicPr>
              <p:cNvPr id="44" name="Рисунок 43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>
                            <a14:foregroundMark x1="43537" y1="70833" x2="42857" y2="77778"/>
                            <a14:foregroundMark x1="44898" y1="70833" x2="68707" y2="70139"/>
                            <a14:foregroundMark x1="68707" y1="70139" x2="82313" y2="70833"/>
                            <a14:foregroundMark x1="42177" y1="71528" x2="41497" y2="82639"/>
                            <a14:foregroundMark x1="41497" y1="81944" x2="82993" y2="84722"/>
                            <a14:foregroundMark x1="80272" y1="80556" x2="78912" y2="73611"/>
                            <a14:foregroundMark x1="76871" y1="74306" x2="55782" y2="75694"/>
                            <a14:foregroundMark x1="64626" y1="72222" x2="54422" y2="72917"/>
                            <a14:foregroundMark x1="53741" y1="70139" x2="48299" y2="73611"/>
                            <a14:foregroundMark x1="48299" y1="72222" x2="44218" y2="77083"/>
                            <a14:foregroundMark x1="44218" y1="72222" x2="43537" y2="75694"/>
                            <a14:foregroundMark x1="43537" y1="70139" x2="42177" y2="75000"/>
                            <a14:foregroundMark x1="41497" y1="59028" x2="41497" y2="59028"/>
                            <a14:foregroundMark x1="25850" y1="47917" x2="25850" y2="44444"/>
                            <a14:foregroundMark x1="20408" y1="45833" x2="20408" y2="45833"/>
                            <a14:foregroundMark x1="34694" y1="62500" x2="34694" y2="62500"/>
                            <a14:foregroundMark x1="42177" y1="44444" x2="42177" y2="44444"/>
                            <a14:foregroundMark x1="57143" y1="43750" x2="57143" y2="43750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13632" y="5338865"/>
                <a:ext cx="1763618" cy="1727626"/>
              </a:xfrm>
              <a:prstGeom prst="rect">
                <a:avLst/>
              </a:prstGeom>
            </p:spPr>
          </p:pic>
          <p:sp>
            <p:nvSpPr>
              <p:cNvPr id="45" name="Блок-схема: знак завершения 44"/>
              <p:cNvSpPr/>
              <p:nvPr/>
            </p:nvSpPr>
            <p:spPr>
              <a:xfrm>
                <a:off x="7237288" y="6509270"/>
                <a:ext cx="1142633" cy="300925"/>
              </a:xfrm>
              <a:prstGeom prst="flowChartTermina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Важно!</a:t>
                </a:r>
                <a:endParaRPr lang="ru-RU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6" name="Блок-схема: знак завершения 45"/>
            <p:cNvSpPr/>
            <p:nvPr/>
          </p:nvSpPr>
          <p:spPr>
            <a:xfrm>
              <a:off x="354994" y="5389104"/>
              <a:ext cx="5338883" cy="1302592"/>
            </a:xfrm>
            <a:prstGeom prst="flowChartTerminator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rgbClr val="C00000"/>
                  </a:solidFill>
                  <a:effectLst>
                    <a:glow rad="63500">
                      <a:schemeClr val="accent2">
                        <a:satMod val="175000"/>
                        <a:alpha val="40000"/>
                      </a:schemeClr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 РАБОТЕ С ПАПКАМИ УБЕДИТЕСЬ, ЧТО ПУТЬ В АДРЕСНОЙ СТРОКЕ И НАЗВАНИЯ ПАПОК УКАЗАНЫ ПРАВИЛЬНО. ПРИ ДОБАВЛЕНИИ ДОПОЛНИТЕЛЬНЫХ ПОДКАТАЛОГОВ И ИЗМЕНЕНИИ ИМЕН ПАПОК ПРОГРАММА РАБОТАТЬ НЕ БУДЕТ! </a:t>
              </a:r>
            </a:p>
          </p:txBody>
        </p: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168" y="-72165"/>
            <a:ext cx="8913736" cy="1325563"/>
          </a:xfrm>
        </p:spPr>
        <p:txBody>
          <a:bodyPr>
            <a:normAutofit/>
          </a:bodyPr>
          <a:lstStyle/>
          <a:p>
            <a:r>
              <a:rPr lang="ru-RU" sz="360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Установка</a:t>
            </a:r>
            <a:r>
              <a:rPr lang="ru-RU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</a:t>
            </a:r>
            <a:r>
              <a:rPr lang="en-US" sz="3600" spc="3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ru-RU" sz="360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ее составляющих</a:t>
            </a:r>
          </a:p>
        </p:txBody>
      </p:sp>
      <p:sp>
        <p:nvSpPr>
          <p:cNvPr id="42" name="Стрелка вправо 41"/>
          <p:cNvSpPr/>
          <p:nvPr/>
        </p:nvSpPr>
        <p:spPr>
          <a:xfrm>
            <a:off x="7419122" y="2040210"/>
            <a:ext cx="495090" cy="665179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трелка вправо 46"/>
          <p:cNvSpPr/>
          <p:nvPr/>
        </p:nvSpPr>
        <p:spPr>
          <a:xfrm>
            <a:off x="7408638" y="2845914"/>
            <a:ext cx="495090" cy="767248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трелка вправо 47"/>
          <p:cNvSpPr/>
          <p:nvPr/>
        </p:nvSpPr>
        <p:spPr>
          <a:xfrm>
            <a:off x="7419122" y="3934849"/>
            <a:ext cx="495090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8229392" y="2934830"/>
            <a:ext cx="2705100" cy="876300"/>
            <a:chOff x="8229392" y="2934830"/>
            <a:chExt cx="2705100" cy="876300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229392" y="2934830"/>
              <a:ext cx="2705100" cy="876300"/>
            </a:xfrm>
            <a:prstGeom prst="rect">
              <a:avLst/>
            </a:prstGeom>
          </p:spPr>
        </p:pic>
        <p:sp>
          <p:nvSpPr>
            <p:cNvPr id="38" name="Прямоугольник 37"/>
            <p:cNvSpPr/>
            <p:nvPr/>
          </p:nvSpPr>
          <p:spPr>
            <a:xfrm>
              <a:off x="9318111" y="3520804"/>
              <a:ext cx="966858" cy="25627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8229392" y="4146786"/>
            <a:ext cx="2581275" cy="2071092"/>
            <a:chOff x="8229392" y="4146786"/>
            <a:chExt cx="2581275" cy="2071092"/>
          </a:xfrm>
        </p:grpSpPr>
        <p:cxnSp>
          <p:nvCxnSpPr>
            <p:cNvPr id="40" name="Прямая со стрелкой 39"/>
            <p:cNvCxnSpPr/>
            <p:nvPr/>
          </p:nvCxnSpPr>
          <p:spPr>
            <a:xfrm flipH="1">
              <a:off x="9371107" y="4543680"/>
              <a:ext cx="736" cy="336426"/>
            </a:xfrm>
            <a:prstGeom prst="straightConnector1">
              <a:avLst/>
            </a:prstGeom>
            <a:ln w="38100">
              <a:solidFill>
                <a:srgbClr val="B7DBA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Группа 10"/>
            <p:cNvGrpSpPr/>
            <p:nvPr/>
          </p:nvGrpSpPr>
          <p:grpSpPr>
            <a:xfrm>
              <a:off x="8773983" y="4146786"/>
              <a:ext cx="1194248" cy="392622"/>
              <a:chOff x="10934492" y="4848994"/>
              <a:chExt cx="1194248" cy="392622"/>
            </a:xfrm>
          </p:grpSpPr>
          <p:pic>
            <p:nvPicPr>
              <p:cNvPr id="10" name="Рисунок 9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934492" y="4848994"/>
                <a:ext cx="1194248" cy="392622"/>
              </a:xfrm>
              <a:prstGeom prst="rect">
                <a:avLst/>
              </a:prstGeom>
            </p:spPr>
          </p:pic>
          <p:sp>
            <p:nvSpPr>
              <p:cNvPr id="49" name="Прямоугольник 48"/>
              <p:cNvSpPr/>
              <p:nvPr/>
            </p:nvSpPr>
            <p:spPr>
              <a:xfrm>
                <a:off x="10968853" y="4879689"/>
                <a:ext cx="1125526" cy="356183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229392" y="4884378"/>
              <a:ext cx="2581275" cy="1333500"/>
            </a:xfrm>
            <a:prstGeom prst="rect">
              <a:avLst/>
            </a:prstGeom>
          </p:spPr>
        </p:pic>
        <p:sp>
          <p:nvSpPr>
            <p:cNvPr id="50" name="Прямоугольник 49"/>
            <p:cNvSpPr/>
            <p:nvPr/>
          </p:nvSpPr>
          <p:spPr>
            <a:xfrm>
              <a:off x="9330933" y="5567825"/>
              <a:ext cx="811743" cy="602332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8229392" y="1826974"/>
            <a:ext cx="2712364" cy="882044"/>
            <a:chOff x="8432201" y="675325"/>
            <a:chExt cx="2712364" cy="882044"/>
          </a:xfrm>
        </p:grpSpPr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458515" y="681069"/>
              <a:ext cx="2686050" cy="876300"/>
            </a:xfrm>
            <a:prstGeom prst="rect">
              <a:avLst/>
            </a:prstGeom>
          </p:spPr>
        </p:pic>
        <p:sp>
          <p:nvSpPr>
            <p:cNvPr id="51" name="Прямоугольник 50"/>
            <p:cNvSpPr/>
            <p:nvPr/>
          </p:nvSpPr>
          <p:spPr>
            <a:xfrm>
              <a:off x="8432201" y="675325"/>
              <a:ext cx="2299482" cy="296337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15732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-1169" y="-1705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 rot="10800000">
            <a:off x="4088920" y="3743864"/>
            <a:ext cx="8103079" cy="3121356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10616993" y="5369045"/>
            <a:ext cx="1679821" cy="1687189"/>
            <a:chOff x="6713632" y="5338865"/>
            <a:chExt cx="1763618" cy="1727626"/>
          </a:xfrm>
        </p:grpSpPr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>
                          <a14:foregroundMark x1="43537" y1="70833" x2="42857" y2="77778"/>
                          <a14:foregroundMark x1="44898" y1="70833" x2="68707" y2="70139"/>
                          <a14:foregroundMark x1="68707" y1="70139" x2="82313" y2="70833"/>
                          <a14:foregroundMark x1="42177" y1="71528" x2="41497" y2="82639"/>
                          <a14:foregroundMark x1="41497" y1="81944" x2="82993" y2="84722"/>
                          <a14:foregroundMark x1="80272" y1="80556" x2="78912" y2="73611"/>
                          <a14:foregroundMark x1="76871" y1="74306" x2="55782" y2="75694"/>
                          <a14:foregroundMark x1="64626" y1="72222" x2="54422" y2="72917"/>
                          <a14:foregroundMark x1="53741" y1="70139" x2="48299" y2="73611"/>
                          <a14:foregroundMark x1="48299" y1="72222" x2="44218" y2="77083"/>
                          <a14:foregroundMark x1="44218" y1="72222" x2="43537" y2="75694"/>
                          <a14:foregroundMark x1="43537" y1="70139" x2="42177" y2="75000"/>
                          <a14:foregroundMark x1="41497" y1="59028" x2="41497" y2="59028"/>
                          <a14:foregroundMark x1="25850" y1="47917" x2="25850" y2="44444"/>
                          <a14:foregroundMark x1="20408" y1="45833" x2="20408" y2="45833"/>
                          <a14:foregroundMark x1="34694" y1="62500" x2="34694" y2="62500"/>
                          <a14:foregroundMark x1="42177" y1="44444" x2="42177" y2="44444"/>
                          <a14:foregroundMark x1="57143" y1="43750" x2="57143" y2="4375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3632" y="5338865"/>
              <a:ext cx="1763618" cy="1727626"/>
            </a:xfrm>
            <a:prstGeom prst="rect">
              <a:avLst/>
            </a:prstGeom>
          </p:spPr>
        </p:pic>
        <p:sp>
          <p:nvSpPr>
            <p:cNvPr id="16" name="Блок-схема: знак завершения 15"/>
            <p:cNvSpPr/>
            <p:nvPr/>
          </p:nvSpPr>
          <p:spPr>
            <a:xfrm>
              <a:off x="7237288" y="6509270"/>
              <a:ext cx="1142633" cy="300925"/>
            </a:xfrm>
            <a:prstGeom prst="flowChartTermina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Важно!</a:t>
              </a:r>
              <a:endPara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0" name="Рисунок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-2" y="5083453"/>
            <a:ext cx="1644200" cy="177454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2983" y="0"/>
            <a:ext cx="869017" cy="895350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-2" y="-4303"/>
            <a:ext cx="9172577" cy="1450588"/>
            <a:chOff x="-1" y="-1"/>
            <a:chExt cx="6048375" cy="1371601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285749" y="322602"/>
              <a:ext cx="5762625" cy="1048998"/>
            </a:xfrm>
            <a:prstGeom prst="roundRect">
              <a:avLst/>
            </a:prstGeom>
            <a:solidFill>
              <a:srgbClr val="CEE6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-1" y="-1"/>
              <a:ext cx="5876925" cy="1217210"/>
            </a:xfrm>
            <a:prstGeom prst="roundRect">
              <a:avLst/>
            </a:prstGeom>
            <a:solidFill>
              <a:srgbClr val="88C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dirty="0"/>
            </a:p>
          </p:txBody>
        </p:sp>
      </p:grpSp>
      <p:sp>
        <p:nvSpPr>
          <p:cNvPr id="7" name="Скругленный прямоугольник 6"/>
          <p:cNvSpPr/>
          <p:nvPr/>
        </p:nvSpPr>
        <p:spPr>
          <a:xfrm>
            <a:off x="344208" y="1624184"/>
            <a:ext cx="6617309" cy="1487361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ОИВ и лесничеств, которые ведут базы по другим категориям земель в корне рабочего диска (например, диска С) вручную создайте папки: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LesFond26_21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– земли обороны и безопасности;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LesFond26_31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– городские леса;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LesFond26_41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– ООПТ;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LesFond26_51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иные категории земель.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4208" y="3254911"/>
            <a:ext cx="6617309" cy="2122906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Проверьте наличие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папок предыдущего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отчетного периода  и их содержимого: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_21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– земли обороны и безопасности. 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Папка содержит: свод 9999, базу по лесничествам ХХХХ и справочник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NSI25_21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_31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– городские леса. 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Папка содержит: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свод 9999, базу по лесничествам ХХХХ и справочник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NSI25_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_41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– ООПТ. 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Папка содержит: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свод 9999, базу по лесничествам ХХХХ и справочник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NSI25_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LesFond2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_51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иные категории земель.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Папка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содержит: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свод 9999, базу по лесничествам ХХХХ и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справочник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NSI25_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4204199" y="5553812"/>
            <a:ext cx="6831601" cy="1128193"/>
          </a:xfrm>
          <a:prstGeom prst="flowChartTermina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лесничествах  по прочим категориям земель произошли изменения в названии, изменилась площадь, какая-либо опечатка, то необходимо сообщить об</a:t>
            </a:r>
            <a:r>
              <a:rPr lang="en-US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этом в </a:t>
            </a:r>
            <a:r>
              <a:rPr lang="en-US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ФГБУ «</a:t>
            </a:r>
            <a:r>
              <a:rPr lang="ru-RU" sz="1400" dirty="0" err="1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Рослесинфорг</a:t>
            </a:r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». На адрес электронной почты: </a:t>
            </a:r>
            <a:endParaRPr lang="en-US" sz="1400" dirty="0" smtClean="0">
              <a:solidFill>
                <a:srgbClr val="C0000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otchet-rlh@roslesinforg.ru</a:t>
            </a:r>
            <a:r>
              <a:rPr lang="en-US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вышлите данные, соответствующие приказу, для актуализации данных. </a:t>
            </a:r>
            <a:endParaRPr lang="ru-RU" sz="1400" dirty="0">
              <a:solidFill>
                <a:srgbClr val="C0000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44395" y="5521182"/>
            <a:ext cx="3639710" cy="1160823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Справочники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NSI26_X1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скопировать с официального сайта ФГБУ «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Рослесинфорг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 разделе «Шаблоны форм отчетности» (ссылку см. слайд №2).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393" y="-80971"/>
            <a:ext cx="10515600" cy="1325563"/>
          </a:xfrm>
        </p:spPr>
        <p:txBody>
          <a:bodyPr>
            <a:normAutofit/>
          </a:bodyPr>
          <a:lstStyle/>
          <a:p>
            <a:r>
              <a:rPr lang="ru-RU" sz="320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Установка программы </a:t>
            </a:r>
            <a:r>
              <a:rPr lang="en-US" sz="3200" spc="3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ru-RU" sz="320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ее составляющих</a:t>
            </a:r>
            <a:endParaRPr lang="ru-RU" sz="3200" dirty="0"/>
          </a:p>
        </p:txBody>
      </p:sp>
      <p:sp>
        <p:nvSpPr>
          <p:cNvPr id="27" name="Стрелка вправо 26"/>
          <p:cNvSpPr/>
          <p:nvPr/>
        </p:nvSpPr>
        <p:spPr>
          <a:xfrm>
            <a:off x="6809446" y="1662441"/>
            <a:ext cx="810554" cy="1381115"/>
          </a:xfrm>
          <a:prstGeom prst="rightArrow">
            <a:avLst>
              <a:gd name="adj1" fmla="val 50996"/>
              <a:gd name="adj2" fmla="val 63375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>
            <a:off x="6876322" y="3625806"/>
            <a:ext cx="719549" cy="1381115"/>
          </a:xfrm>
          <a:prstGeom prst="rightArrow">
            <a:avLst>
              <a:gd name="adj1" fmla="val 50996"/>
              <a:gd name="adj2" fmla="val 63375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2" name="Группа 21"/>
          <p:cNvGrpSpPr/>
          <p:nvPr/>
        </p:nvGrpSpPr>
        <p:grpSpPr>
          <a:xfrm>
            <a:off x="7980928" y="1536176"/>
            <a:ext cx="2886075" cy="1666875"/>
            <a:chOff x="7980928" y="1536176"/>
            <a:chExt cx="2886075" cy="1666875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980928" y="1536176"/>
              <a:ext cx="2886075" cy="1666875"/>
            </a:xfrm>
            <a:prstGeom prst="rect">
              <a:avLst/>
            </a:prstGeom>
          </p:spPr>
        </p:pic>
        <p:sp>
          <p:nvSpPr>
            <p:cNvPr id="26" name="Прямоугольник 25"/>
            <p:cNvSpPr/>
            <p:nvPr/>
          </p:nvSpPr>
          <p:spPr>
            <a:xfrm>
              <a:off x="9225323" y="2358385"/>
              <a:ext cx="943107" cy="75316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7980928" y="3463875"/>
            <a:ext cx="2438400" cy="1704975"/>
            <a:chOff x="7980928" y="3463875"/>
            <a:chExt cx="2438400" cy="1704975"/>
          </a:xfrm>
        </p:grpSpPr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980928" y="3463875"/>
              <a:ext cx="2438400" cy="1704975"/>
            </a:xfrm>
            <a:prstGeom prst="rect">
              <a:avLst/>
            </a:prstGeom>
          </p:spPr>
        </p:pic>
        <p:sp>
          <p:nvSpPr>
            <p:cNvPr id="29" name="Прямоугольник 28"/>
            <p:cNvSpPr/>
            <p:nvPr/>
          </p:nvSpPr>
          <p:spPr>
            <a:xfrm>
              <a:off x="9423965" y="4362484"/>
              <a:ext cx="943633" cy="734397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47348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Скругленный прямоугольник 22"/>
          <p:cNvSpPr/>
          <p:nvPr/>
        </p:nvSpPr>
        <p:spPr>
          <a:xfrm>
            <a:off x="-1169" y="-1705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 rot="10800000">
            <a:off x="4088920" y="3743864"/>
            <a:ext cx="8103079" cy="3121356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2" y="4468483"/>
            <a:ext cx="2191109" cy="238951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2983" y="0"/>
            <a:ext cx="869017" cy="895350"/>
          </a:xfrm>
          <a:prstGeom prst="rect">
            <a:avLst/>
          </a:prstGeom>
        </p:spPr>
      </p:pic>
      <p:grpSp>
        <p:nvGrpSpPr>
          <p:cNvPr id="16" name="Группа 15"/>
          <p:cNvGrpSpPr/>
          <p:nvPr/>
        </p:nvGrpSpPr>
        <p:grpSpPr>
          <a:xfrm>
            <a:off x="0" y="-2960"/>
            <a:ext cx="9172577" cy="1450588"/>
            <a:chOff x="-1" y="-1"/>
            <a:chExt cx="6048375" cy="1371601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85749" y="322602"/>
              <a:ext cx="5762625" cy="1048998"/>
            </a:xfrm>
            <a:prstGeom prst="roundRect">
              <a:avLst/>
            </a:prstGeom>
            <a:solidFill>
              <a:srgbClr val="CEE6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-1" y="-1"/>
              <a:ext cx="5876925" cy="1217210"/>
            </a:xfrm>
            <a:prstGeom prst="roundRect">
              <a:avLst/>
            </a:prstGeom>
            <a:solidFill>
              <a:srgbClr val="88C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3600" spc="3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Настройка программы для ОИВ и лесничеств</a:t>
              </a:r>
              <a:endParaRPr lang="ru-RU" sz="3600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dirty="0"/>
            </a:p>
          </p:txBody>
        </p:sp>
      </p:grpSp>
      <p:sp>
        <p:nvSpPr>
          <p:cNvPr id="19" name="Скругленный прямоугольник 18"/>
          <p:cNvSpPr/>
          <p:nvPr/>
        </p:nvSpPr>
        <p:spPr>
          <a:xfrm>
            <a:off x="430566" y="1799427"/>
            <a:ext cx="5132062" cy="1174834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Старт программы: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папки 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:\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1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\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VFP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\» </a:t>
            </a:r>
            <a:r>
              <a:rPr lang="ru-RU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стартаните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программу двойным кликом мыши по файлу «</a:t>
            </a:r>
            <a:r>
              <a:rPr lang="en-US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1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открывшемся окне выберете 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год.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856612" y="1799415"/>
            <a:ext cx="4610745" cy="1174846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главном меню выберете вкладку «Настройка», «Настройка на Субъект и лесничества». Зафиксируйте субъект.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 работе на уровне лесничества выберете обрабатываемое лесничество и зафиксируйте его.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6612" y="4514193"/>
            <a:ext cx="3355840" cy="1994817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" name="Группа 1"/>
          <p:cNvGrpSpPr/>
          <p:nvPr/>
        </p:nvGrpSpPr>
        <p:grpSpPr>
          <a:xfrm>
            <a:off x="78095" y="3622015"/>
            <a:ext cx="2927286" cy="2564980"/>
            <a:chOff x="261711" y="3548950"/>
            <a:chExt cx="2927286" cy="2564980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61711" y="3557878"/>
              <a:ext cx="2915403" cy="255605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2689" b="99616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4159" y="5352373"/>
              <a:ext cx="225023" cy="207245"/>
            </a:xfrm>
            <a:prstGeom prst="rect">
              <a:avLst/>
            </a:prstGeom>
          </p:spPr>
        </p:pic>
        <p:sp>
          <p:nvSpPr>
            <p:cNvPr id="31" name="Прямоугольник 30"/>
            <p:cNvSpPr/>
            <p:nvPr/>
          </p:nvSpPr>
          <p:spPr>
            <a:xfrm>
              <a:off x="261712" y="3548950"/>
              <a:ext cx="2927285" cy="233392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1" name="Прямоугольник 20"/>
          <p:cNvSpPr/>
          <p:nvPr/>
        </p:nvSpPr>
        <p:spPr>
          <a:xfrm>
            <a:off x="6934074" y="5058098"/>
            <a:ext cx="1562769" cy="17813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689" b="9961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066" y="5998439"/>
            <a:ext cx="225023" cy="207245"/>
          </a:xfrm>
          <a:prstGeom prst="rect">
            <a:avLst/>
          </a:prstGeom>
        </p:spPr>
      </p:pic>
      <p:sp>
        <p:nvSpPr>
          <p:cNvPr id="26" name="Стрелка вправо 25"/>
          <p:cNvSpPr/>
          <p:nvPr/>
        </p:nvSpPr>
        <p:spPr>
          <a:xfrm rot="5400000">
            <a:off x="2636131" y="2529238"/>
            <a:ext cx="427175" cy="1317221"/>
          </a:xfrm>
          <a:prstGeom prst="rightArrow">
            <a:avLst>
              <a:gd name="adj1" fmla="val 36734"/>
              <a:gd name="adj2" fmla="val 82278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 rot="5400000">
            <a:off x="9101713" y="2529239"/>
            <a:ext cx="427175" cy="1317221"/>
          </a:xfrm>
          <a:prstGeom prst="rightArrow">
            <a:avLst>
              <a:gd name="adj1" fmla="val 36734"/>
              <a:gd name="adj2" fmla="val 82278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93498" y="3640704"/>
            <a:ext cx="2998658" cy="25649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689" b="9961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8800" y="5395611"/>
            <a:ext cx="225023" cy="20724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56612" y="3257485"/>
            <a:ext cx="5177237" cy="806405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689" b="9961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4845" y="3588662"/>
            <a:ext cx="225023" cy="20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25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Скругленный прямоугольник 33"/>
          <p:cNvSpPr/>
          <p:nvPr/>
        </p:nvSpPr>
        <p:spPr>
          <a:xfrm>
            <a:off x="-1169" y="-1705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 rot="10800000">
            <a:off x="4088920" y="3743864"/>
            <a:ext cx="8103079" cy="3121356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2" y="4468483"/>
            <a:ext cx="2191109" cy="2389517"/>
          </a:xfrm>
          <a:prstGeom prst="rect">
            <a:avLst/>
          </a:prstGeom>
        </p:spPr>
      </p:pic>
      <p:grpSp>
        <p:nvGrpSpPr>
          <p:cNvPr id="22" name="Группа 21"/>
          <p:cNvGrpSpPr/>
          <p:nvPr/>
        </p:nvGrpSpPr>
        <p:grpSpPr>
          <a:xfrm>
            <a:off x="0" y="-2960"/>
            <a:ext cx="9172577" cy="1450588"/>
            <a:chOff x="-1" y="-1"/>
            <a:chExt cx="6048375" cy="1371601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285749" y="322602"/>
              <a:ext cx="5762625" cy="1048998"/>
            </a:xfrm>
            <a:prstGeom prst="roundRect">
              <a:avLst/>
            </a:prstGeom>
            <a:solidFill>
              <a:srgbClr val="CEE6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-1" y="-1"/>
              <a:ext cx="5876925" cy="1217210"/>
            </a:xfrm>
            <a:prstGeom prst="roundRect">
              <a:avLst/>
            </a:prstGeom>
            <a:solidFill>
              <a:srgbClr val="88C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3600" spc="3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Настройка </a:t>
              </a:r>
              <a:r>
                <a:rPr lang="ru-RU" sz="3600" spc="3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программы для </a:t>
              </a:r>
              <a:r>
                <a:rPr lang="ru-RU" sz="3600" spc="3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ОИВ и лесничеств</a:t>
              </a:r>
              <a:endParaRPr lang="ru-RU" sz="3600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dirty="0"/>
            </a:p>
          </p:txBody>
        </p:sp>
      </p:grpSp>
      <p:pic>
        <p:nvPicPr>
          <p:cNvPr id="25" name="Рисунок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2983" y="0"/>
            <a:ext cx="869017" cy="895350"/>
          </a:xfrm>
          <a:prstGeom prst="rect">
            <a:avLst/>
          </a:prstGeom>
        </p:spPr>
      </p:pic>
      <p:sp>
        <p:nvSpPr>
          <p:cNvPr id="27" name="Скругленный прямоугольник 26"/>
          <p:cNvSpPr/>
          <p:nvPr/>
        </p:nvSpPr>
        <p:spPr>
          <a:xfrm>
            <a:off x="374953" y="1880379"/>
            <a:ext cx="5345359" cy="1191473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Убедитесь, что уровень обработки указан «по лесничествам» для работы с информацией по землям лесного фонда. При необходимости смените  уровень обработки.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91459" y="5031904"/>
            <a:ext cx="4388659" cy="945589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Выполните «Перезапись информации из Базы данных в область корректировки – по лесничествам».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433350" y="3500456"/>
            <a:ext cx="8901150" cy="1458247"/>
            <a:chOff x="319049" y="3832510"/>
            <a:chExt cx="9074382" cy="1439145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319049" y="3995399"/>
              <a:ext cx="4388659" cy="848071"/>
            </a:xfrm>
            <a:prstGeom prst="roundRect">
              <a:avLst/>
            </a:prstGeom>
            <a:solidFill>
              <a:srgbClr val="E8FD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Раскройте выпадающий список «Уровень обработки информации» кликом мыши по иконке</a:t>
              </a:r>
              <a:r>
                <a:rPr lang="en-US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выделенной красным.</a:t>
              </a:r>
            </a:p>
            <a:p>
              <a:endPara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5" name="Группа 4"/>
            <p:cNvGrpSpPr/>
            <p:nvPr/>
          </p:nvGrpSpPr>
          <p:grpSpPr>
            <a:xfrm>
              <a:off x="6354045" y="3832510"/>
              <a:ext cx="3039386" cy="1439145"/>
              <a:chOff x="5285647" y="3716997"/>
              <a:chExt cx="3039386" cy="1439145"/>
            </a:xfrm>
          </p:grpSpPr>
          <p:grpSp>
            <p:nvGrpSpPr>
              <p:cNvPr id="3" name="Группа 2"/>
              <p:cNvGrpSpPr/>
              <p:nvPr/>
            </p:nvGrpSpPr>
            <p:grpSpPr>
              <a:xfrm>
                <a:off x="5285647" y="3716997"/>
                <a:ext cx="3039386" cy="1439145"/>
                <a:chOff x="5279401" y="3874179"/>
                <a:chExt cx="3547184" cy="1439145"/>
              </a:xfrm>
            </p:grpSpPr>
            <p:pic>
              <p:nvPicPr>
                <p:cNvPr id="2" name="Рисунок 1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279401" y="3874179"/>
                  <a:ext cx="3547184" cy="1439145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21" name="Рисунок 20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060712" y="4166382"/>
                  <a:ext cx="262357" cy="241629"/>
                </a:xfrm>
                <a:prstGeom prst="rect">
                  <a:avLst/>
                </a:prstGeom>
              </p:spPr>
            </p:pic>
          </p:grpSp>
          <p:sp>
            <p:nvSpPr>
              <p:cNvPr id="20" name="Прямоугольник 19"/>
              <p:cNvSpPr/>
              <p:nvPr/>
            </p:nvSpPr>
            <p:spPr>
              <a:xfrm>
                <a:off x="7884971" y="4020479"/>
                <a:ext cx="241111" cy="259290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9" name="Стрелка вправо 28"/>
          <p:cNvSpPr/>
          <p:nvPr/>
        </p:nvSpPr>
        <p:spPr>
          <a:xfrm>
            <a:off x="5720312" y="2013362"/>
            <a:ext cx="495090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>
            <a:off x="4774658" y="5057479"/>
            <a:ext cx="495090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>
            <a:off x="4735294" y="3675727"/>
            <a:ext cx="495090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/>
          <a:srcRect t="23182"/>
          <a:stretch/>
        </p:blipFill>
        <p:spPr>
          <a:xfrm>
            <a:off x="6353137" y="5360657"/>
            <a:ext cx="5036806" cy="717061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689" b="9961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9881" y="5542426"/>
            <a:ext cx="262357" cy="24162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53137" y="1876601"/>
            <a:ext cx="4969846" cy="1384748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6359002" y="1862573"/>
            <a:ext cx="4962057" cy="1025472"/>
            <a:chOff x="6221887" y="1816091"/>
            <a:chExt cx="4962057" cy="1025472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6221887" y="1816091"/>
              <a:ext cx="1871622" cy="213626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2689" b="99616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9200" y="1923568"/>
              <a:ext cx="232109" cy="213771"/>
            </a:xfrm>
            <a:prstGeom prst="rect">
              <a:avLst/>
            </a:prstGeom>
          </p:spPr>
        </p:pic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2689" b="99616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1587" y="2599934"/>
              <a:ext cx="262357" cy="2416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3945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-1169" y="-1705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 rot="10800000">
            <a:off x="4104491" y="3736644"/>
            <a:ext cx="8103079" cy="3121356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6628" y="-83485"/>
            <a:ext cx="9144000" cy="1099629"/>
          </a:xfrm>
        </p:spPr>
        <p:txBody>
          <a:bodyPr>
            <a:normAutofit/>
          </a:bodyPr>
          <a:lstStyle/>
          <a:p>
            <a:r>
              <a:rPr lang="ru-RU" sz="4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ШАГ 8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Перезапись информации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8626" y="-2960"/>
            <a:ext cx="9172577" cy="1450588"/>
            <a:chOff x="-1" y="-1"/>
            <a:chExt cx="6048375" cy="1371601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285749" y="322602"/>
              <a:ext cx="5762625" cy="1048998"/>
            </a:xfrm>
            <a:prstGeom prst="roundRect">
              <a:avLst/>
            </a:prstGeom>
            <a:solidFill>
              <a:srgbClr val="CEE6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-1" y="-1"/>
              <a:ext cx="5876925" cy="1217210"/>
            </a:xfrm>
            <a:prstGeom prst="roundRect">
              <a:avLst/>
            </a:prstGeom>
            <a:solidFill>
              <a:srgbClr val="88C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3600" spc="3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Настройка </a:t>
              </a:r>
              <a:r>
                <a:rPr lang="ru-RU" sz="3600" spc="3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программы для </a:t>
              </a:r>
              <a:r>
                <a:rPr lang="ru-RU" sz="3600" spc="3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ОИВ и лесничеств</a:t>
              </a:r>
              <a:endParaRPr lang="ru-RU" sz="3600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dirty="0"/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2983" y="0"/>
            <a:ext cx="869017" cy="89535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-2" y="4468483"/>
            <a:ext cx="2191109" cy="2389517"/>
          </a:xfrm>
          <a:prstGeom prst="rect">
            <a:avLst/>
          </a:prstGeom>
        </p:spPr>
      </p:pic>
      <p:sp>
        <p:nvSpPr>
          <p:cNvPr id="17" name="Скругленный прямоугольник 16"/>
          <p:cNvSpPr/>
          <p:nvPr/>
        </p:nvSpPr>
        <p:spPr>
          <a:xfrm>
            <a:off x="282536" y="1671931"/>
            <a:ext cx="5557547" cy="1986570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Перезапись информации необходима для внесения изменений за текущий отчетный  период на основании данных предыдущего отчетного периода. Перезапись выполняется лесничеством или ОИВ, работающим с информацией на уровне лесничества. После завершения перезаписи выйдете клавишей 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Esc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главное меню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лесничестве проведено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лесоустройство, то перезапись не требуется. Выполните первоначальный ввод информации, стартовав программу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737901" y="3937094"/>
            <a:ext cx="4205574" cy="2692306"/>
            <a:chOff x="5820509" y="1989386"/>
            <a:chExt cx="5615742" cy="3998175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20509" y="1989386"/>
              <a:ext cx="5615742" cy="399817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2689" b="99616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87809" y="2997229"/>
              <a:ext cx="262357" cy="241629"/>
            </a:xfrm>
            <a:prstGeom prst="rect">
              <a:avLst/>
            </a:prstGeom>
          </p:spPr>
        </p:pic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2689" b="99616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7473" y="2755600"/>
              <a:ext cx="262357" cy="241629"/>
            </a:xfrm>
            <a:prstGeom prst="rect">
              <a:avLst/>
            </a:prstGeom>
          </p:spPr>
        </p:pic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2689" b="99616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67745" y="5324554"/>
              <a:ext cx="262357" cy="241629"/>
            </a:xfrm>
            <a:prstGeom prst="rect">
              <a:avLst/>
            </a:prstGeom>
          </p:spPr>
        </p:pic>
      </p:grpSp>
      <p:sp>
        <p:nvSpPr>
          <p:cNvPr id="22" name="Скругленный прямоугольник 21"/>
          <p:cNvSpPr/>
          <p:nvPr/>
        </p:nvSpPr>
        <p:spPr>
          <a:xfrm>
            <a:off x="6406255" y="1670337"/>
            <a:ext cx="5452370" cy="947696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перезаписи информации необходимо завершить работу в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году. Для этого в главном меню выберете вкладку «Ввод», далее «Завершение работы». Программа полностью закроется.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Блок-схема: знак завершения 29"/>
          <p:cNvSpPr/>
          <p:nvPr/>
        </p:nvSpPr>
        <p:spPr>
          <a:xfrm>
            <a:off x="6407024" y="5291621"/>
            <a:ext cx="3771456" cy="1069259"/>
          </a:xfrm>
          <a:prstGeom prst="flowChartTermina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</a:p>
          <a:p>
            <a:pPr algn="ctr"/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НАЧИНАЙТЕ ВВОД ИНФОРМАЦИИ В </a:t>
            </a:r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ГОДУ. ИНФОРМАЦИЯ ЗА ПРЕДЫДУЩИЙ ОТЧЕТНЫЙ ПЕРИОД БУДЕТ ЗАТЕРТА!</a:t>
            </a:r>
            <a:endParaRPr lang="ru-RU" sz="1400" dirty="0">
              <a:solidFill>
                <a:srgbClr val="C0000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9735438" y="5319129"/>
            <a:ext cx="1763618" cy="1727626"/>
            <a:chOff x="6424400" y="5258331"/>
            <a:chExt cx="1763618" cy="1727626"/>
          </a:xfrm>
        </p:grpSpPr>
        <p:pic>
          <p:nvPicPr>
            <p:cNvPr id="32" name="Рисунок 31"/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0" b="100000" l="0" r="100000">
                          <a14:foregroundMark x1="43537" y1="70833" x2="42857" y2="77778"/>
                          <a14:foregroundMark x1="44898" y1="70833" x2="68707" y2="70139"/>
                          <a14:foregroundMark x1="68707" y1="70139" x2="82313" y2="70833"/>
                          <a14:foregroundMark x1="42177" y1="71528" x2="41497" y2="82639"/>
                          <a14:foregroundMark x1="41497" y1="81944" x2="82993" y2="84722"/>
                          <a14:foregroundMark x1="80272" y1="80556" x2="78912" y2="73611"/>
                          <a14:foregroundMark x1="76871" y1="74306" x2="55782" y2="75694"/>
                          <a14:foregroundMark x1="64626" y1="72222" x2="54422" y2="72917"/>
                          <a14:foregroundMark x1="53741" y1="70139" x2="48299" y2="73611"/>
                          <a14:foregroundMark x1="48299" y1="72222" x2="44218" y2="77083"/>
                          <a14:foregroundMark x1="44218" y1="72222" x2="43537" y2="75694"/>
                          <a14:foregroundMark x1="43537" y1="70139" x2="42177" y2="75000"/>
                          <a14:foregroundMark x1="41497" y1="59028" x2="41497" y2="59028"/>
                          <a14:foregroundMark x1="25850" y1="47917" x2="25850" y2="44444"/>
                          <a14:foregroundMark x1="20408" y1="45833" x2="20408" y2="45833"/>
                          <a14:foregroundMark x1="34694" y1="62500" x2="34694" y2="62500"/>
                          <a14:foregroundMark x1="42177" y1="44444" x2="42177" y2="44444"/>
                          <a14:foregroundMark x1="57143" y1="43750" x2="57143" y2="4375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24400" y="5258331"/>
              <a:ext cx="1763618" cy="1727626"/>
            </a:xfrm>
            <a:prstGeom prst="rect">
              <a:avLst/>
            </a:prstGeom>
          </p:spPr>
        </p:pic>
        <p:sp>
          <p:nvSpPr>
            <p:cNvPr id="33" name="Блок-схема: знак завершения 32"/>
            <p:cNvSpPr/>
            <p:nvPr/>
          </p:nvSpPr>
          <p:spPr>
            <a:xfrm>
              <a:off x="7045385" y="6429996"/>
              <a:ext cx="1142633" cy="300925"/>
            </a:xfrm>
            <a:prstGeom prst="flowChartTermina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Важно!</a:t>
              </a:r>
              <a:endPara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9" name="Стрелка вправо 28"/>
          <p:cNvSpPr/>
          <p:nvPr/>
        </p:nvSpPr>
        <p:spPr>
          <a:xfrm rot="5400000">
            <a:off x="8916217" y="2384915"/>
            <a:ext cx="432443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право 34"/>
          <p:cNvSpPr/>
          <p:nvPr/>
        </p:nvSpPr>
        <p:spPr>
          <a:xfrm rot="5400000">
            <a:off x="2697846" y="3322288"/>
            <a:ext cx="213522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9"/>
          <a:srcRect t="9334"/>
          <a:stretch/>
        </p:blipFill>
        <p:spPr>
          <a:xfrm>
            <a:off x="6406255" y="3329796"/>
            <a:ext cx="5448973" cy="146197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689" b="9961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0340" y="4462070"/>
            <a:ext cx="239355" cy="198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08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Скругленный прямоугольник 30"/>
          <p:cNvSpPr/>
          <p:nvPr/>
        </p:nvSpPr>
        <p:spPr>
          <a:xfrm>
            <a:off x="-1169" y="-1705"/>
            <a:ext cx="8162925" cy="3238500"/>
          </a:xfrm>
          <a:prstGeom prst="roundRect">
            <a:avLst/>
          </a:prstGeom>
          <a:gradFill flip="none" rotWithShape="1">
            <a:gsLst>
              <a:gs pos="37000">
                <a:srgbClr val="E1FFEB"/>
              </a:gs>
              <a:gs pos="43000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63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 rot="10800000">
            <a:off x="4088920" y="3743864"/>
            <a:ext cx="8103079" cy="3121356"/>
          </a:xfrm>
          <a:prstGeom prst="roundRect">
            <a:avLst/>
          </a:prstGeom>
          <a:gradFill flip="none" rotWithShape="1">
            <a:gsLst>
              <a:gs pos="14872">
                <a:srgbClr val="E1FFEB"/>
              </a:gs>
              <a:gs pos="33801">
                <a:srgbClr val="F0FAF2"/>
              </a:gs>
              <a:gs pos="0">
                <a:schemeClr val="accent6">
                  <a:lumMod val="54000"/>
                  <a:lumOff val="46000"/>
                </a:schemeClr>
              </a:gs>
              <a:gs pos="51000">
                <a:srgbClr val="FFFF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8624" y="4468483"/>
            <a:ext cx="2191109" cy="238951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663" y="65882"/>
            <a:ext cx="10515600" cy="1097757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ШАГ 9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0" y="-2960"/>
            <a:ext cx="9172577" cy="1450588"/>
            <a:chOff x="-1" y="-1"/>
            <a:chExt cx="6048375" cy="1371601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85749" y="322602"/>
              <a:ext cx="5762625" cy="1048998"/>
            </a:xfrm>
            <a:prstGeom prst="roundRect">
              <a:avLst/>
            </a:prstGeom>
            <a:solidFill>
              <a:srgbClr val="CEE6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-1" y="-1"/>
              <a:ext cx="5876925" cy="1217210"/>
            </a:xfrm>
            <a:prstGeom prst="roundRect">
              <a:avLst/>
            </a:prstGeom>
            <a:solidFill>
              <a:srgbClr val="88C8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3600" spc="3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Настройка </a:t>
              </a:r>
              <a:r>
                <a:rPr lang="ru-RU" sz="3600" spc="3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программы для </a:t>
              </a:r>
              <a:r>
                <a:rPr lang="ru-RU" sz="3600" spc="3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ОИВ и лесничеств</a:t>
              </a:r>
              <a:endParaRPr lang="ru-RU" sz="3600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dirty="0"/>
            </a:p>
          </p:txBody>
        </p:sp>
      </p:grpSp>
      <p:pic>
        <p:nvPicPr>
          <p:cNvPr id="19" name="Рисунок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2983" y="0"/>
            <a:ext cx="869017" cy="895350"/>
          </a:xfrm>
          <a:prstGeom prst="rect">
            <a:avLst/>
          </a:prstGeom>
        </p:spPr>
      </p:pic>
      <p:sp>
        <p:nvSpPr>
          <p:cNvPr id="21" name="Скругленный прямоугольник 20"/>
          <p:cNvSpPr/>
          <p:nvPr/>
        </p:nvSpPr>
        <p:spPr>
          <a:xfrm>
            <a:off x="312448" y="1734482"/>
            <a:ext cx="5067707" cy="874297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папки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:\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\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VFP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\» выполните повторный запуск программы «</a:t>
            </a:r>
            <a:r>
              <a:rPr lang="en-US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lesfond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выбрав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12448" y="2699985"/>
            <a:ext cx="5067707" cy="2921064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главном меню выберете пункт «НСИ», далее «Основные справочники пакета» и проверьте их актуальность. Если справочник лесничеств и муниципальных образований не соответствует действительности по состоянию на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01.01.202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прислать актуальный файл «Сведения о площадях». На основании него будет актуализирован справочник 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NSI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направлен ответным письмом.</a:t>
            </a:r>
            <a:endParaRPr lang="ru-RU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Далее переходим к вводу информации на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01.01.202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/>
          <a:srcRect t="14712"/>
          <a:stretch/>
        </p:blipFill>
        <p:spPr>
          <a:xfrm>
            <a:off x="6120393" y="4234203"/>
            <a:ext cx="4831661" cy="1281962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8" name="Группа 27"/>
          <p:cNvGrpSpPr/>
          <p:nvPr/>
        </p:nvGrpSpPr>
        <p:grpSpPr>
          <a:xfrm>
            <a:off x="6120393" y="3310483"/>
            <a:ext cx="2260989" cy="777085"/>
            <a:chOff x="6386967" y="3322805"/>
            <a:chExt cx="2657475" cy="904875"/>
          </a:xfrm>
        </p:grpSpPr>
        <p:grpSp>
          <p:nvGrpSpPr>
            <p:cNvPr id="27" name="Группа 26"/>
            <p:cNvGrpSpPr/>
            <p:nvPr/>
          </p:nvGrpSpPr>
          <p:grpSpPr>
            <a:xfrm>
              <a:off x="6386967" y="3322805"/>
              <a:ext cx="2657475" cy="904875"/>
              <a:chOff x="4767262" y="2976562"/>
              <a:chExt cx="2657475" cy="904875"/>
            </a:xfrm>
          </p:grpSpPr>
          <p:pic>
            <p:nvPicPr>
              <p:cNvPr id="26" name="Рисунок 2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67262" y="2976562"/>
                <a:ext cx="2657475" cy="90487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25" name="Рисунок 2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2689" b="99616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11724" y="3292680"/>
                <a:ext cx="271073" cy="249657"/>
              </a:xfrm>
              <a:prstGeom prst="rect">
                <a:avLst/>
              </a:prstGeom>
            </p:spPr>
          </p:pic>
        </p:grpSp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2689" b="99616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5312" y="3421550"/>
              <a:ext cx="282855" cy="260508"/>
            </a:xfrm>
            <a:prstGeom prst="rect">
              <a:avLst/>
            </a:prstGeom>
          </p:spPr>
        </p:pic>
      </p:grpSp>
      <p:sp>
        <p:nvSpPr>
          <p:cNvPr id="29" name="Скругленный прямоугольник 28"/>
          <p:cNvSpPr/>
          <p:nvPr/>
        </p:nvSpPr>
        <p:spPr>
          <a:xfrm>
            <a:off x="2191108" y="5833134"/>
            <a:ext cx="8054333" cy="754464"/>
          </a:xfrm>
          <a:prstGeom prst="roundRect">
            <a:avLst/>
          </a:prstGeom>
          <a:solidFill>
            <a:srgbClr val="E8FD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Адрес электронной почты ФГБУ «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Рослесинфорг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для актуализации справочных данных:</a:t>
            </a:r>
          </a:p>
          <a:p>
            <a:pPr algn="ctr"/>
            <a:r>
              <a:rPr lang="en-US" sz="1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tchet-rlh@roslesinforg.ru</a:t>
            </a:r>
            <a:endParaRPr lang="ru-RU" sz="16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Стрелка вправо 33"/>
          <p:cNvSpPr/>
          <p:nvPr/>
        </p:nvSpPr>
        <p:spPr>
          <a:xfrm>
            <a:off x="5377796" y="1734482"/>
            <a:ext cx="495090" cy="874683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право 34"/>
          <p:cNvSpPr/>
          <p:nvPr/>
        </p:nvSpPr>
        <p:spPr>
          <a:xfrm>
            <a:off x="5384771" y="3341986"/>
            <a:ext cx="495090" cy="1506971"/>
          </a:xfrm>
          <a:prstGeom prst="rightArrow">
            <a:avLst>
              <a:gd name="adj1" fmla="val 42066"/>
              <a:gd name="adj2" fmla="val 88397"/>
            </a:avLst>
          </a:prstGeom>
          <a:gradFill flip="none" rotWithShape="1">
            <a:gsLst>
              <a:gs pos="0">
                <a:srgbClr val="E8FDCF">
                  <a:shade val="30000"/>
                  <a:satMod val="115000"/>
                </a:srgbClr>
              </a:gs>
              <a:gs pos="50000">
                <a:srgbClr val="E8FDCF">
                  <a:shade val="67500"/>
                  <a:satMod val="115000"/>
                </a:srgbClr>
              </a:gs>
              <a:gs pos="100000">
                <a:srgbClr val="E8FDCF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33594" y="1849506"/>
            <a:ext cx="2695575" cy="63817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689" b="9961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2464" y="1869961"/>
            <a:ext cx="324249" cy="29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83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2665</TotalTime>
  <Words>934</Words>
  <Application>Microsoft Office PowerPoint</Application>
  <PresentationFormat>Широкоэкранный</PresentationFormat>
  <Paragraphs>67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Arial Narrow</vt:lpstr>
      <vt:lpstr>Calibri</vt:lpstr>
      <vt:lpstr>Calibri Light</vt:lpstr>
      <vt:lpstr>Times New Roman</vt:lpstr>
      <vt:lpstr>Тема Office</vt:lpstr>
      <vt:lpstr>Презентация PowerPoint</vt:lpstr>
      <vt:lpstr>Оглавление</vt:lpstr>
      <vt:lpstr>Установка программы PPP_LesFond и ее составляющих</vt:lpstr>
      <vt:lpstr>Установка программы PPP_LesFond ее составляющих</vt:lpstr>
      <vt:lpstr>Установка программы PPP_LesFond ее составляющих</vt:lpstr>
      <vt:lpstr>Презентация PowerPoint</vt:lpstr>
      <vt:lpstr>Презентация PowerPoint</vt:lpstr>
      <vt:lpstr>ШАГ 8 Перезапись информации  </vt:lpstr>
      <vt:lpstr>ШАГ 9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Установка программы PPP_LesFond</dc:title>
  <dc:creator>Глазова Ирина Александровна</dc:creator>
  <cp:lastModifiedBy>Калуцких Ирина Александровна</cp:lastModifiedBy>
  <cp:revision>214</cp:revision>
  <dcterms:created xsi:type="dcterms:W3CDTF">2024-09-16T12:10:58Z</dcterms:created>
  <dcterms:modified xsi:type="dcterms:W3CDTF">2025-12-22T09:36:44Z</dcterms:modified>
</cp:coreProperties>
</file>